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8" r:id="rId1"/>
  </p:sldMasterIdLst>
  <p:sldIdLst>
    <p:sldId id="256" r:id="rId2"/>
    <p:sldId id="257" r:id="rId3"/>
    <p:sldId id="307" r:id="rId4"/>
    <p:sldId id="258" r:id="rId5"/>
    <p:sldId id="259" r:id="rId6"/>
    <p:sldId id="260" r:id="rId7"/>
    <p:sldId id="280" r:id="rId8"/>
    <p:sldId id="263" r:id="rId9"/>
    <p:sldId id="308" r:id="rId10"/>
    <p:sldId id="262" r:id="rId11"/>
    <p:sldId id="268" r:id="rId12"/>
    <p:sldId id="264" r:id="rId13"/>
    <p:sldId id="266" r:id="rId14"/>
    <p:sldId id="267" r:id="rId15"/>
    <p:sldId id="276" r:id="rId16"/>
    <p:sldId id="277" r:id="rId17"/>
    <p:sldId id="269" r:id="rId18"/>
    <p:sldId id="306" r:id="rId19"/>
    <p:sldId id="282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728" autoAdjust="0"/>
  </p:normalViewPr>
  <p:slideViewPr>
    <p:cSldViewPr>
      <p:cViewPr>
        <p:scale>
          <a:sx n="100" d="100"/>
          <a:sy n="100" d="100"/>
        </p:scale>
        <p:origin x="-55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2.wmf"/><Relationship Id="rId1" Type="http://schemas.openxmlformats.org/officeDocument/2006/relationships/image" Target="../media/image5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EEFAD-6DD6-47D3-9EF8-1A46728F6D14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31547-D598-4B2C-9EE9-9B5C1000F8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EF2F2-2281-4FCE-8B14-857DACC123FA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F5292-BD9D-4BDF-AE15-F24517C94B4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5B40E-6A05-4AB1-A09E-C87867341331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C371A-5891-4477-B0EA-B7CF5BFE92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2B565-E051-49B7-AC62-2D8CFB155FDF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6DDF3-0C91-431B-95B0-EBEED156BB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2C99E1-8125-4D3A-8440-0F7921BD2B28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16526-C0EB-4181-9738-405989CC0D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5ACB2-CD98-4460-B62A-7C62EA1B70D3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351F9-AFC2-4C5B-844A-4D539495F84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DA37C-9EAD-42AD-83B4-6DBBB562FC40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8A652-D864-4BF2-893E-534C608F05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681FF-11AC-4CE8-AED9-500D2CF11E25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2056F-ECB0-4A58-9081-4947C98061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50C8C-6223-4C0D-8640-C76F236FDE7D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DA7E3-B45D-44D8-85C8-DC1EAA34D0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CBD1C-1C41-4201-B103-FA22914E0521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30F15-5538-4146-91C6-2FE80CA75A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ED6CA-7E02-4C5B-99D0-D1C5846C2608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BEBA1-5A4D-41C1-B2CA-B57790ADA04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F7321976-ACC3-4A8A-BF4E-B436CAB1B1DE}" type="datetimeFigureOut">
              <a:rPr lang="ru-RU"/>
              <a:pPr>
                <a:defRPr/>
              </a:pPr>
              <a:t>21.06.2012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3569638-F8C5-47F2-9285-F4B5AE9DD1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40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2pPr>
      <a:lvl3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3pPr>
      <a:lvl4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4pPr>
      <a:lvl5pPr algn="ctr" rtl="0" eaLnBrk="0" fontAlgn="base" hangingPunct="0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rgbClr val="7F7F7F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2579688"/>
            <a:ext cx="7772400" cy="15843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200" dirty="0" smtClean="0"/>
              <a:t>Расчетно-экспериментальное изучение воздействия центробежных сил на распределение частиц в суспензиях</a:t>
            </a:r>
            <a:endParaRPr lang="ru-RU" sz="32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0" y="5084763"/>
            <a:ext cx="9144000" cy="1219200"/>
          </a:xfrm>
        </p:spPr>
        <p:txBody>
          <a:bodyPr rtlCol="0">
            <a:noAutofit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Выполнил студент группы СМ13-82 </a:t>
            </a:r>
            <a:r>
              <a:rPr lang="ru-RU" sz="2200" dirty="0" err="1" smtClean="0">
                <a:solidFill>
                  <a:schemeClr val="bg2">
                    <a:lumMod val="25000"/>
                  </a:schemeClr>
                </a:solidFill>
              </a:rPr>
              <a:t>Русланцев</a:t>
            </a: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 А.Н.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200" dirty="0" smtClean="0">
                <a:solidFill>
                  <a:schemeClr val="bg2">
                    <a:lumMod val="25000"/>
                  </a:schemeClr>
                </a:solidFill>
              </a:rPr>
              <a:t>Научный руководитель: д.т.н., профессор Семенов Б.И.</a:t>
            </a:r>
            <a:endParaRPr lang="ru-RU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388" y="0"/>
            <a:ext cx="8785225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МГТУ им. Н.Э. Баумана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Факультет  «Специальное машиностроение»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Кафедра СМ-13 «Ракетно-космические композитные конструкции»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9138" y="2116138"/>
            <a:ext cx="77057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Квалификационная работа бакалавра</a:t>
            </a:r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2195513" y="6376988"/>
            <a:ext cx="47529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Москва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Литье под давлением полимеров, наполненных спекаемыми порошками</a:t>
            </a:r>
            <a:endParaRPr lang="ru-RU" sz="3600" dirty="0"/>
          </a:p>
        </p:txBody>
      </p:sp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755650" y="5207000"/>
            <a:ext cx="31908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Каркасная структура спекаемого фидстока</a:t>
            </a:r>
          </a:p>
        </p:txBody>
      </p:sp>
      <p:sp>
        <p:nvSpPr>
          <p:cNvPr id="23555" name="TextBox 6"/>
          <p:cNvSpPr txBox="1">
            <a:spLocks noChangeArrowheads="1"/>
          </p:cNvSpPr>
          <p:nvPr/>
        </p:nvSpPr>
        <p:spPr bwMode="auto">
          <a:xfrm>
            <a:off x="5080000" y="5013325"/>
            <a:ext cx="3044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Деталь камеры сгорания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3750" y="2312988"/>
            <a:ext cx="14573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188" y="2117725"/>
            <a:ext cx="37338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207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Схема и условия эксперимента</a:t>
            </a:r>
            <a:endParaRPr lang="ru-RU" sz="3600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965200" y="1700213"/>
          <a:ext cx="7416800" cy="4648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8412"/>
                <a:gridCol w="3708412"/>
              </a:tblGrid>
              <a:tr h="19184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 dirty="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320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>
                          <a:effectLst/>
                        </a:rPr>
                        <a:t>а) схема 1</a:t>
                      </a: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>
                          <a:effectLst/>
                        </a:rPr>
                        <a:t>б) схема 2</a:t>
                      </a: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18144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320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>
                          <a:effectLst/>
                        </a:rPr>
                        <a:t>в) схема 3</a:t>
                      </a: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>
                          <a:effectLst/>
                        </a:rPr>
                        <a:t>г) схема 4</a:t>
                      </a: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235427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 smtClean="0">
                          <a:effectLst/>
                        </a:rPr>
                        <a:t>Схемы </a:t>
                      </a:r>
                      <a:r>
                        <a:rPr lang="ru-RU" sz="1800" kern="50" dirty="0">
                          <a:effectLst/>
                        </a:rPr>
                        <a:t>укладки образцов в </a:t>
                      </a:r>
                      <a:r>
                        <a:rPr lang="ru-RU" sz="1800" kern="50" dirty="0" err="1">
                          <a:effectLst/>
                        </a:rPr>
                        <a:t>прессформе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9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9663" y="1846263"/>
            <a:ext cx="305435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4575" y="1846263"/>
            <a:ext cx="2951163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09663" y="4005263"/>
            <a:ext cx="305435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3938" y="4022725"/>
            <a:ext cx="3221037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01" name="TextBox 2"/>
          <p:cNvSpPr txBox="1">
            <a:spLocks noChangeArrowheads="1"/>
          </p:cNvSpPr>
          <p:nvPr/>
        </p:nvSpPr>
        <p:spPr bwMode="auto">
          <a:xfrm>
            <a:off x="250825" y="404813"/>
            <a:ext cx="86423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Основной фактор, определяющий действие центробежной силы – перегрузка (частота вращения).</a:t>
            </a:r>
          </a:p>
          <a:p>
            <a:r>
              <a:rPr lang="ru-RU"/>
              <a:t>Начальные условия: температура 190</a:t>
            </a:r>
            <a:r>
              <a:rPr lang="ru-RU">
                <a:latin typeface="Palatino Linotype" pitchFamily="18" charset="0"/>
              </a:rPr>
              <a:t>ºС</a:t>
            </a:r>
            <a:r>
              <a:rPr lang="ru-RU"/>
              <a:t>, перегрузка 800</a:t>
            </a:r>
            <a:r>
              <a:rPr lang="en-US"/>
              <a:t>g </a:t>
            </a:r>
            <a:r>
              <a:rPr lang="ru-RU"/>
              <a:t>и </a:t>
            </a:r>
            <a:r>
              <a:rPr lang="en-US"/>
              <a:t>200g</a:t>
            </a:r>
            <a:r>
              <a:rPr lang="ru-RU"/>
              <a:t>, время воздействия центробежной силы – 15 минут.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Оборудование и оснастка</a:t>
            </a:r>
            <a:endParaRPr lang="ru-RU" sz="3600" dirty="0"/>
          </a:p>
        </p:txBody>
      </p:sp>
      <p:sp>
        <p:nvSpPr>
          <p:cNvPr id="27650" name="TextBox 4"/>
          <p:cNvSpPr txBox="1">
            <a:spLocks noChangeArrowheads="1"/>
          </p:cNvSpPr>
          <p:nvPr/>
        </p:nvSpPr>
        <p:spPr bwMode="auto">
          <a:xfrm>
            <a:off x="112713" y="4418013"/>
            <a:ext cx="53292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Схема установки : </a:t>
            </a:r>
          </a:p>
          <a:p>
            <a:r>
              <a:rPr lang="ru-RU">
                <a:latin typeface="Palatino Linotype" pitchFamily="18" charset="0"/>
              </a:rPr>
              <a:t>1 – стол центробежной машины;</a:t>
            </a:r>
          </a:p>
          <a:p>
            <a:r>
              <a:rPr lang="ru-RU">
                <a:latin typeface="Palatino Linotype" pitchFamily="18" charset="0"/>
              </a:rPr>
              <a:t>2 – съемная платформа;</a:t>
            </a:r>
          </a:p>
          <a:p>
            <a:r>
              <a:rPr lang="ru-RU">
                <a:latin typeface="Palatino Linotype" pitchFamily="18" charset="0"/>
              </a:rPr>
              <a:t>3 – закладной элемент;</a:t>
            </a:r>
          </a:p>
          <a:p>
            <a:r>
              <a:rPr lang="ru-RU">
                <a:latin typeface="Palatino Linotype" pitchFamily="18" charset="0"/>
              </a:rPr>
              <a:t>4 – исследуемый материал</a:t>
            </a:r>
          </a:p>
        </p:txBody>
      </p:sp>
      <p:pic>
        <p:nvPicPr>
          <p:cNvPr id="276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138" y="1792288"/>
            <a:ext cx="49625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2900" y="1792288"/>
            <a:ext cx="3275013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0863" y="3213100"/>
            <a:ext cx="2162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1788" y="3213100"/>
            <a:ext cx="24669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TextBox 2"/>
          <p:cNvSpPr txBox="1">
            <a:spLocks noChangeArrowheads="1"/>
          </p:cNvSpPr>
          <p:nvPr/>
        </p:nvSpPr>
        <p:spPr bwMode="auto">
          <a:xfrm>
            <a:off x="4479925" y="5157788"/>
            <a:ext cx="46037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Съемная платформа в сборе и элементы формообразующей оснастки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3414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Определение теплофизических характеристик материала</a:t>
            </a:r>
            <a:endParaRPr lang="ru-RU" sz="3600" dirty="0"/>
          </a:p>
        </p:txBody>
      </p:sp>
      <p:sp>
        <p:nvSpPr>
          <p:cNvPr id="25607" name="TextBox 4"/>
          <p:cNvSpPr txBox="1">
            <a:spLocks noChangeArrowheads="1"/>
          </p:cNvSpPr>
          <p:nvPr/>
        </p:nvSpPr>
        <p:spPr bwMode="auto">
          <a:xfrm>
            <a:off x="1547813" y="6092825"/>
            <a:ext cx="63722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ДСК-сигнал образца материала </a:t>
            </a:r>
            <a:r>
              <a:rPr lang="en-US">
                <a:latin typeface="Palatino Linotype" pitchFamily="18" charset="0"/>
              </a:rPr>
              <a:t>Catamold FN</a:t>
            </a:r>
            <a:r>
              <a:rPr lang="ru-RU">
                <a:latin typeface="Palatino Linotype" pitchFamily="18" charset="0"/>
              </a:rPr>
              <a:t>08 в интервале температур от 20ºС до 200ºС</a:t>
            </a:r>
          </a:p>
        </p:txBody>
      </p:sp>
      <p:pic>
        <p:nvPicPr>
          <p:cNvPr id="2560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1290638"/>
            <a:ext cx="7235825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605" name="Object 2"/>
          <p:cNvGraphicFramePr>
            <a:graphicFrameLocks noChangeAspect="1"/>
          </p:cNvGraphicFramePr>
          <p:nvPr/>
        </p:nvGraphicFramePr>
        <p:xfrm>
          <a:off x="1619250" y="2492375"/>
          <a:ext cx="3540125" cy="2319338"/>
        </p:xfrm>
        <a:graphic>
          <a:graphicData uri="http://schemas.openxmlformats.org/presentationml/2006/ole">
            <p:oleObj spid="_x0000_s25605" name="Точечный рисунок" r:id="rId4" imgW="4657143" imgH="3304762" progId="PBrush">
              <p:embed/>
            </p:oleObj>
          </a:graphicData>
        </a:graphic>
      </p:graphicFrame>
      <p:sp>
        <p:nvSpPr>
          <p:cNvPr id="25609" name="Text Box 6"/>
          <p:cNvSpPr txBox="1">
            <a:spLocks noChangeArrowheads="1"/>
          </p:cNvSpPr>
          <p:nvPr/>
        </p:nvSpPr>
        <p:spPr bwMode="auto">
          <a:xfrm>
            <a:off x="1476375" y="4868863"/>
            <a:ext cx="4103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200"/>
              <a:t>Зависимость кажущейся вязкости от скорости сдвига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573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Определение режима нагрева </a:t>
            </a:r>
            <a:r>
              <a:rPr lang="ru-RU" sz="3600" dirty="0" err="1" smtClean="0"/>
              <a:t>суспензируемых</a:t>
            </a:r>
            <a:r>
              <a:rPr lang="ru-RU" sz="3600" dirty="0" smtClean="0"/>
              <a:t> заготовок</a:t>
            </a:r>
            <a:endParaRPr lang="ru-RU" sz="3600" dirty="0"/>
          </a:p>
        </p:txBody>
      </p:sp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5219700" y="5826125"/>
            <a:ext cx="360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Расчетная зависимость</a:t>
            </a:r>
          </a:p>
        </p:txBody>
      </p:sp>
      <p:pic>
        <p:nvPicPr>
          <p:cNvPr id="2867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8" y="2130425"/>
            <a:ext cx="4465637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925" y="2165350"/>
            <a:ext cx="4902200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7" name="TextBox 6"/>
          <p:cNvSpPr txBox="1">
            <a:spLocks noChangeArrowheads="1"/>
          </p:cNvSpPr>
          <p:nvPr/>
        </p:nvSpPr>
        <p:spPr bwMode="auto">
          <a:xfrm>
            <a:off x="250825" y="5788025"/>
            <a:ext cx="3600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Результат эксперимента по нагреву оснастки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6517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Результаты эксперимента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395288" y="1341438"/>
          <a:ext cx="8416925" cy="5375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7248"/>
              </a:tblGrid>
              <a:tr h="19463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300" kern="50" dirty="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5963" marR="5963" marT="0" marB="0">
                    <a:noFill/>
                  </a:tcPr>
                </a:tc>
              </a:tr>
              <a:tr h="218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kern="50" dirty="0">
                          <a:effectLst/>
                        </a:rPr>
                        <a:t>а) схема 1                                           б) схема 2</a:t>
                      </a:r>
                      <a:endParaRPr lang="ru-RU" sz="13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5963" marR="5963" marT="0" marB="0">
                    <a:noFill/>
                  </a:tcPr>
                </a:tc>
              </a:tr>
              <a:tr h="18943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300" kern="50" dirty="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5963" marR="5963" marT="0" marB="0">
                    <a:noFill/>
                  </a:tcPr>
                </a:tc>
              </a:tr>
              <a:tr h="218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kern="50" dirty="0" smtClean="0">
                          <a:effectLst/>
                        </a:rPr>
                        <a:t>в) схема 3                                       г) схема 4</a:t>
                      </a:r>
                      <a:endParaRPr lang="ru-RU" sz="13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5963" marR="5963" marT="0" marB="0">
                    <a:noFill/>
                  </a:tcPr>
                </a:tc>
              </a:tr>
              <a:tr h="8636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 smtClean="0">
                          <a:effectLst/>
                        </a:rPr>
                        <a:t>Частота </a:t>
                      </a:r>
                      <a:r>
                        <a:rPr lang="ru-RU" sz="1800" kern="50" dirty="0">
                          <a:effectLst/>
                        </a:rPr>
                        <a:t>вращения 3200 </a:t>
                      </a:r>
                      <a:r>
                        <a:rPr lang="ru-RU" sz="1800" kern="50" dirty="0" smtClean="0">
                          <a:effectLst/>
                        </a:rPr>
                        <a:t>об/мин (перегрузка 800</a:t>
                      </a:r>
                      <a:r>
                        <a:rPr lang="en-US" sz="1800" kern="50" dirty="0" smtClean="0">
                          <a:effectLst/>
                        </a:rPr>
                        <a:t>g)</a:t>
                      </a:r>
                      <a:r>
                        <a:rPr lang="ru-RU" sz="1800" kern="50" dirty="0" smtClean="0">
                          <a:effectLst/>
                        </a:rPr>
                        <a:t>. </a:t>
                      </a:r>
                      <a:r>
                        <a:rPr lang="ru-RU" sz="1800" kern="50" dirty="0">
                          <a:effectLst/>
                        </a:rPr>
                        <a:t>Геометрия образцов до и после воздействия центробежной силы: вверху — до испытания, внизу — после испытания, хорошо видно затекание суспензии в зазор между </a:t>
                      </a:r>
                      <a:r>
                        <a:rPr lang="ru-RU" sz="1800" kern="50" dirty="0" err="1">
                          <a:effectLst/>
                        </a:rPr>
                        <a:t>полуформами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5963" marR="5963" marT="0" marB="0">
                    <a:noFill/>
                  </a:tcPr>
                </a:tc>
              </a:tr>
            </a:tbl>
          </a:graphicData>
        </a:graphic>
      </p:graphicFrame>
      <p:pic>
        <p:nvPicPr>
          <p:cNvPr id="297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1325" y="1562100"/>
            <a:ext cx="53721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7988" y="3789363"/>
            <a:ext cx="54387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Результаты эксперимента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395288" y="1341438"/>
          <a:ext cx="8353425" cy="5407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2928"/>
              </a:tblGrid>
              <a:tr h="1800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 dirty="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>
                          <a:effectLst/>
                        </a:rPr>
                        <a:t>а) схема 1                                                б) схема 2</a:t>
                      </a:r>
                      <a:endParaRPr lang="ru-RU" sz="14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1872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ru-RU" sz="1400" kern="50">
                        <a:effectLst/>
                        <a:latin typeface="Times New Roman"/>
                        <a:ea typeface="Droid Sans Fallback"/>
                        <a:cs typeface="Times New Roman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kern="50" dirty="0">
                          <a:effectLst/>
                        </a:rPr>
                        <a:t>в) схема 3                                   г) схема 4</a:t>
                      </a:r>
                      <a:endParaRPr lang="ru-RU" sz="14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  <a:tr h="11577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 smtClean="0">
                          <a:effectLst/>
                        </a:rPr>
                        <a:t>Частота </a:t>
                      </a:r>
                      <a:r>
                        <a:rPr lang="ru-RU" sz="1800" kern="50" dirty="0">
                          <a:effectLst/>
                        </a:rPr>
                        <a:t>вращения 1600 </a:t>
                      </a:r>
                      <a:r>
                        <a:rPr lang="ru-RU" sz="1800" kern="50" dirty="0" smtClean="0">
                          <a:effectLst/>
                        </a:rPr>
                        <a:t>об/мин</a:t>
                      </a:r>
                      <a:r>
                        <a:rPr lang="en-US" sz="1800" kern="50" baseline="0" dirty="0" smtClean="0">
                          <a:effectLst/>
                        </a:rPr>
                        <a:t> (</a:t>
                      </a:r>
                      <a:r>
                        <a:rPr lang="ru-RU" sz="1800" kern="50" baseline="0" dirty="0" smtClean="0">
                          <a:effectLst/>
                        </a:rPr>
                        <a:t>перегрузка</a:t>
                      </a:r>
                      <a:r>
                        <a:rPr lang="en-US" sz="1800" kern="50" baseline="0" dirty="0" smtClean="0">
                          <a:effectLst/>
                        </a:rPr>
                        <a:t> 200g</a:t>
                      </a:r>
                      <a:r>
                        <a:rPr lang="ru-RU" sz="1800" kern="50" baseline="0" dirty="0" smtClean="0">
                          <a:effectLst/>
                        </a:rPr>
                        <a:t>)</a:t>
                      </a:r>
                      <a:r>
                        <a:rPr lang="ru-RU" sz="1800" kern="50" dirty="0" smtClean="0">
                          <a:effectLst/>
                        </a:rPr>
                        <a:t>. </a:t>
                      </a:r>
                      <a:r>
                        <a:rPr lang="ru-RU" sz="1800" kern="50" dirty="0">
                          <a:effectLst/>
                        </a:rPr>
                        <a:t>Геометрия образцов до и после воздействия центробежной силы: вверху — до испытания, внизу — после испытания, затекания суспензии в зазор между </a:t>
                      </a:r>
                      <a:r>
                        <a:rPr lang="ru-RU" sz="1800" kern="50" dirty="0" err="1">
                          <a:effectLst/>
                        </a:rPr>
                        <a:t>полуформами</a:t>
                      </a:r>
                      <a:r>
                        <a:rPr lang="ru-RU" sz="1800" kern="50" dirty="0">
                          <a:effectLst/>
                        </a:rPr>
                        <a:t> нет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>
                    <a:noFill/>
                  </a:tcPr>
                </a:tc>
              </a:tr>
            </a:tbl>
          </a:graphicData>
        </a:graphic>
      </p:graphicFrame>
      <p:pic>
        <p:nvPicPr>
          <p:cNvPr id="307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341438"/>
            <a:ext cx="4464050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2775" y="3444875"/>
            <a:ext cx="4776788" cy="188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Предположения и допущения</a:t>
            </a:r>
            <a:endParaRPr lang="ru-RU" sz="3600" dirty="0"/>
          </a:p>
        </p:txBody>
      </p:sp>
      <p:sp>
        <p:nvSpPr>
          <p:cNvPr id="31746" name="TextBox 2"/>
          <p:cNvSpPr txBox="1">
            <a:spLocks noChangeArrowheads="1"/>
          </p:cNvSpPr>
          <p:nvPr/>
        </p:nvSpPr>
        <p:spPr bwMode="auto">
          <a:xfrm>
            <a:off x="88900" y="1484313"/>
            <a:ext cx="89281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частицы распределены в полимере равномерно;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между полимером и частицами нет термического сопротивления;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частицы имеют сферическую форму;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большая объемная доля частиц увеличивает вязкость суспензии;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модель является одномерной;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возникающими при охлаждении воздушными промежутками в районе торца образца пренебрегаем;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температура оснастки вычисляется по закону Ньютона-Рихмана с учетом экспериментальных данных;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силами Кориолиса пренебрегаем;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принято, что максимальная объемная доля частиц не может превышать 77%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обтекание частиц жидкостью подчиняется закону Стокса;</a:t>
            </a:r>
          </a:p>
          <a:p>
            <a:pPr marL="285750" indent="-285750">
              <a:buFont typeface="Arial" charset="0"/>
              <a:buChar char="•"/>
            </a:pPr>
            <a:r>
              <a:rPr lang="ru-RU">
                <a:latin typeface="Palatino Linotype" pitchFamily="18" charset="0"/>
              </a:rPr>
              <a:t>пресс-форма заполнена материалом полностью.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Математическая модель</a:t>
            </a:r>
            <a:endParaRPr lang="ru-RU" sz="3600" dirty="0"/>
          </a:p>
        </p:txBody>
      </p:sp>
      <p:sp>
        <p:nvSpPr>
          <p:cNvPr id="2253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2253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2253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4937125" y="3865563"/>
          <a:ext cx="3235325" cy="504825"/>
        </p:xfrm>
        <a:graphic>
          <a:graphicData uri="http://schemas.openxmlformats.org/presentationml/2006/ole">
            <p:oleObj spid="_x0000_s22533" name="Формула" r:id="rId3" imgW="1650960" imgH="253800" progId="Equation.3">
              <p:embed/>
            </p:oleObj>
          </a:graphicData>
        </a:graphic>
      </p:graphicFrame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312738" y="2708275"/>
          <a:ext cx="2376487" cy="941388"/>
        </p:xfrm>
        <a:graphic>
          <a:graphicData uri="http://schemas.openxmlformats.org/presentationml/2006/ole">
            <p:oleObj spid="_x0000_s22534" name="Equation" r:id="rId4" imgW="1168400" imgH="457200" progId="Equation.DSMT4">
              <p:embed/>
            </p:oleObj>
          </a:graphicData>
        </a:graphic>
      </p:graphicFrame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841375" y="3721100"/>
          <a:ext cx="1030288" cy="792163"/>
        </p:xfrm>
        <a:graphic>
          <a:graphicData uri="http://schemas.openxmlformats.org/presentationml/2006/ole">
            <p:oleObj spid="_x0000_s22535" name="Формула" r:id="rId5" imgW="583947" imgH="444307" progId="Equation.3">
              <p:embed/>
            </p:oleObj>
          </a:graphicData>
        </a:graphic>
      </p:graphicFrame>
      <p:sp>
        <p:nvSpPr>
          <p:cNvPr id="22540" name="TextBox 12"/>
          <p:cNvSpPr txBox="1">
            <a:spLocks noChangeArrowheads="1"/>
          </p:cNvSpPr>
          <p:nvPr/>
        </p:nvSpPr>
        <p:spPr bwMode="auto">
          <a:xfrm>
            <a:off x="142875" y="1773238"/>
            <a:ext cx="85693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Предполагаем, что движение частицы подчиняется закону Стокса. Тогда ее скорость равна:</a:t>
            </a:r>
          </a:p>
        </p:txBody>
      </p:sp>
      <p:sp>
        <p:nvSpPr>
          <p:cNvPr id="22541" name="TextBox 13"/>
          <p:cNvSpPr txBox="1">
            <a:spLocks noChangeArrowheads="1"/>
          </p:cNvSpPr>
          <p:nvPr/>
        </p:nvSpPr>
        <p:spPr bwMode="auto">
          <a:xfrm>
            <a:off x="2957513" y="5248275"/>
            <a:ext cx="7921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,</a:t>
            </a:r>
          </a:p>
        </p:txBody>
      </p:sp>
      <p:sp>
        <p:nvSpPr>
          <p:cNvPr id="22542" name="TextBox 14"/>
          <p:cNvSpPr txBox="1">
            <a:spLocks noChangeArrowheads="1"/>
          </p:cNvSpPr>
          <p:nvPr/>
        </p:nvSpPr>
        <p:spPr bwMode="auto">
          <a:xfrm>
            <a:off x="257175" y="3933825"/>
            <a:ext cx="9366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где</a:t>
            </a:r>
          </a:p>
        </p:txBody>
      </p:sp>
      <p:sp>
        <p:nvSpPr>
          <p:cNvPr id="22543" name="TextBox 15"/>
          <p:cNvSpPr txBox="1">
            <a:spLocks noChangeArrowheads="1"/>
          </p:cNvSpPr>
          <p:nvPr/>
        </p:nvSpPr>
        <p:spPr bwMode="auto">
          <a:xfrm>
            <a:off x="2057400" y="3933825"/>
            <a:ext cx="3384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- гравитационное число,</a:t>
            </a:r>
          </a:p>
        </p:txBody>
      </p:sp>
      <p:sp>
        <p:nvSpPr>
          <p:cNvPr id="22544" name="TextBox 16"/>
          <p:cNvSpPr txBox="1">
            <a:spLocks noChangeArrowheads="1"/>
          </p:cNvSpPr>
          <p:nvPr/>
        </p:nvSpPr>
        <p:spPr bwMode="auto">
          <a:xfrm>
            <a:off x="8351838" y="3933825"/>
            <a:ext cx="5048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-</a:t>
            </a:r>
          </a:p>
        </p:txBody>
      </p:sp>
      <p:sp>
        <p:nvSpPr>
          <p:cNvPr id="22545" name="TextBox 17"/>
          <p:cNvSpPr txBox="1">
            <a:spLocks noChangeArrowheads="1"/>
          </p:cNvSpPr>
          <p:nvPr/>
        </p:nvSpPr>
        <p:spPr bwMode="auto">
          <a:xfrm>
            <a:off x="276225" y="4711700"/>
            <a:ext cx="82089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кажущаяся вязкость, зависящая от объемного содержания порошка.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pic>
        <p:nvPicPr>
          <p:cNvPr id="34818" name="Picture 3" descr="fi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113338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5364163" y="549275"/>
            <a:ext cx="360045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Palatino Linotype" pitchFamily="18" charset="0"/>
              </a:rPr>
              <a:t>V</a:t>
            </a:r>
            <a:r>
              <a:rPr lang="en-US" i="1" baseline="-25000">
                <a:latin typeface="Palatino Linotype" pitchFamily="18" charset="0"/>
              </a:rPr>
              <a:t>f</a:t>
            </a:r>
            <a:r>
              <a:rPr lang="en-US">
                <a:latin typeface="Palatino Linotype" pitchFamily="18" charset="0"/>
              </a:rPr>
              <a:t> </a:t>
            </a:r>
            <a:r>
              <a:rPr lang="ru-RU">
                <a:latin typeface="Palatino Linotype" pitchFamily="18" charset="0"/>
              </a:rPr>
              <a:t> = 40%</a:t>
            </a:r>
          </a:p>
          <a:p>
            <a:r>
              <a:rPr lang="ru-RU" i="1">
                <a:latin typeface="Palatino Linotype" pitchFamily="18" charset="0"/>
              </a:rPr>
              <a:t>η</a:t>
            </a:r>
            <a:r>
              <a:rPr lang="ru-RU">
                <a:latin typeface="Palatino Linotype" pitchFamily="18" charset="0"/>
              </a:rPr>
              <a:t> = 200 Па∙с</a:t>
            </a:r>
          </a:p>
          <a:p>
            <a:r>
              <a:rPr lang="ru-RU">
                <a:latin typeface="Palatino Linotype" pitchFamily="18" charset="0"/>
              </a:rPr>
              <a:t>частота вращения 3200 об/мин</a:t>
            </a:r>
          </a:p>
          <a:p>
            <a:r>
              <a:rPr lang="en-US" i="1">
                <a:latin typeface="Palatino Linotype" pitchFamily="18" charset="0"/>
              </a:rPr>
              <a:t>t</a:t>
            </a:r>
            <a:r>
              <a:rPr lang="ru-RU">
                <a:latin typeface="Palatino Linotype" pitchFamily="18" charset="0"/>
              </a:rPr>
              <a:t> = 600 с</a:t>
            </a:r>
          </a:p>
          <a:p>
            <a:r>
              <a:rPr lang="ru-RU" i="1">
                <a:latin typeface="Palatino Linotype" pitchFamily="18" charset="0"/>
              </a:rPr>
              <a:t>Δ</a:t>
            </a:r>
            <a:r>
              <a:rPr lang="en-US" i="1">
                <a:latin typeface="Palatino Linotype" pitchFamily="18" charset="0"/>
              </a:rPr>
              <a:t>t</a:t>
            </a:r>
            <a:r>
              <a:rPr lang="ru-RU">
                <a:latin typeface="Palatino Linotype" pitchFamily="18" charset="0"/>
              </a:rPr>
              <a:t> = 0.1 секунды</a:t>
            </a:r>
          </a:p>
          <a:p>
            <a:r>
              <a:rPr lang="en-US">
                <a:latin typeface="Palatino Linotype" pitchFamily="18" charset="0"/>
              </a:rPr>
              <a:t>d</a:t>
            </a:r>
            <a:r>
              <a:rPr lang="ru-RU" baseline="-25000">
                <a:latin typeface="Palatino Linotype" pitchFamily="18" charset="0"/>
              </a:rPr>
              <a:t>ср</a:t>
            </a:r>
            <a:r>
              <a:rPr lang="ru-RU">
                <a:latin typeface="Palatino Linotype" pitchFamily="18" charset="0"/>
              </a:rPr>
              <a:t> =  10 мкм</a:t>
            </a:r>
          </a:p>
          <a:p>
            <a:endParaRPr lang="ru-RU">
              <a:latin typeface="Palatino Linotype" pitchFamily="18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684213" y="1700213"/>
            <a:ext cx="39592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1" name="TextBox 5"/>
          <p:cNvSpPr txBox="1">
            <a:spLocks noChangeArrowheads="1"/>
          </p:cNvSpPr>
          <p:nvPr/>
        </p:nvSpPr>
        <p:spPr bwMode="auto">
          <a:xfrm>
            <a:off x="5284788" y="4152900"/>
            <a:ext cx="360045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>
                <a:latin typeface="Palatino Linotype" pitchFamily="18" charset="0"/>
              </a:rPr>
              <a:t>V</a:t>
            </a:r>
            <a:r>
              <a:rPr lang="en-US" i="1" baseline="-25000">
                <a:latin typeface="Palatino Linotype" pitchFamily="18" charset="0"/>
              </a:rPr>
              <a:t>f</a:t>
            </a:r>
            <a:r>
              <a:rPr lang="en-US">
                <a:latin typeface="Palatino Linotype" pitchFamily="18" charset="0"/>
              </a:rPr>
              <a:t> </a:t>
            </a:r>
            <a:r>
              <a:rPr lang="ru-RU">
                <a:latin typeface="Palatino Linotype" pitchFamily="18" charset="0"/>
              </a:rPr>
              <a:t> = 50%</a:t>
            </a:r>
          </a:p>
          <a:p>
            <a:r>
              <a:rPr lang="ru-RU" i="1">
                <a:latin typeface="Palatino Linotype" pitchFamily="18" charset="0"/>
              </a:rPr>
              <a:t>η</a:t>
            </a:r>
            <a:r>
              <a:rPr lang="ru-RU">
                <a:latin typeface="Palatino Linotype" pitchFamily="18" charset="0"/>
              </a:rPr>
              <a:t> = 200 Па∙с</a:t>
            </a:r>
          </a:p>
          <a:p>
            <a:r>
              <a:rPr lang="ru-RU">
                <a:latin typeface="Palatino Linotype" pitchFamily="18" charset="0"/>
              </a:rPr>
              <a:t>частота вращения 3200 об/мин</a:t>
            </a:r>
          </a:p>
          <a:p>
            <a:r>
              <a:rPr lang="en-US" i="1">
                <a:latin typeface="Palatino Linotype" pitchFamily="18" charset="0"/>
              </a:rPr>
              <a:t>t</a:t>
            </a:r>
            <a:r>
              <a:rPr lang="ru-RU">
                <a:latin typeface="Palatino Linotype" pitchFamily="18" charset="0"/>
              </a:rPr>
              <a:t> = 600 с</a:t>
            </a:r>
          </a:p>
          <a:p>
            <a:r>
              <a:rPr lang="ru-RU" i="1">
                <a:latin typeface="Palatino Linotype" pitchFamily="18" charset="0"/>
              </a:rPr>
              <a:t>Δ</a:t>
            </a:r>
            <a:r>
              <a:rPr lang="en-US" i="1">
                <a:latin typeface="Palatino Linotype" pitchFamily="18" charset="0"/>
              </a:rPr>
              <a:t>t</a:t>
            </a:r>
            <a:r>
              <a:rPr lang="ru-RU">
                <a:latin typeface="Palatino Linotype" pitchFamily="18" charset="0"/>
              </a:rPr>
              <a:t> = 0.1 секунды</a:t>
            </a:r>
          </a:p>
          <a:p>
            <a:r>
              <a:rPr lang="en-US">
                <a:latin typeface="Palatino Linotype" pitchFamily="18" charset="0"/>
              </a:rPr>
              <a:t>d</a:t>
            </a:r>
            <a:r>
              <a:rPr lang="ru-RU" baseline="-25000">
                <a:latin typeface="Palatino Linotype" pitchFamily="18" charset="0"/>
              </a:rPr>
              <a:t>ср</a:t>
            </a:r>
            <a:r>
              <a:rPr lang="ru-RU">
                <a:latin typeface="Palatino Linotype" pitchFamily="18" charset="0"/>
              </a:rPr>
              <a:t> =  10 мкм</a:t>
            </a:r>
          </a:p>
          <a:p>
            <a:endParaRPr lang="ru-RU">
              <a:latin typeface="Palatino Linotype" pitchFamily="18" charset="0"/>
            </a:endParaRPr>
          </a:p>
        </p:txBody>
      </p:sp>
      <p:pic>
        <p:nvPicPr>
          <p:cNvPr id="34822" name="Picture 3" descr="fi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" y="3481388"/>
            <a:ext cx="5256213" cy="337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755650" y="4724400"/>
            <a:ext cx="40322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787900" y="3141663"/>
            <a:ext cx="647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/>
              <a:t>x</a:t>
            </a:r>
            <a:r>
              <a:rPr lang="ru-RU" sz="1000"/>
              <a:t>, мм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395288" y="333375"/>
            <a:ext cx="647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V</a:t>
            </a:r>
            <a:r>
              <a:rPr lang="en-US" sz="700"/>
              <a:t>f</a:t>
            </a:r>
            <a:endParaRPr lang="ru-RU" sz="700"/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787900" y="6613525"/>
            <a:ext cx="647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i="1"/>
              <a:t>x</a:t>
            </a:r>
            <a:r>
              <a:rPr lang="ru-RU" sz="1000"/>
              <a:t>, мм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395288" y="3805238"/>
            <a:ext cx="6477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/>
              <a:t>V</a:t>
            </a:r>
            <a:r>
              <a:rPr lang="en-US" sz="700"/>
              <a:t>f</a:t>
            </a:r>
            <a:endParaRPr lang="ru-RU"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5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План презентации</a:t>
            </a:r>
            <a:endParaRPr lang="ru-RU" dirty="0"/>
          </a:p>
        </p:txBody>
      </p:sp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468313" y="1052513"/>
            <a:ext cx="8170862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Цели и задачи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Общие сведения о центробежном литье</a:t>
            </a:r>
            <a:endParaRPr lang="en-US" sz="2000">
              <a:latin typeface="Palatino Linotype" pitchFamily="18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Физическое обоснование процесса переноса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Формирование отливки при центробежном литье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Функционально-градиентные материалы, получаемые методами центробежного литья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Экспериментальная часть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Оборудование и оснастка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Определение теплофизических характеристик материала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Определение режима нагрева суспезируемых заготовок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Определение соответствия течения исследуемой  суспензии закону Стокса. Схема экспериментов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Математическая модель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Предположения и допущения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Математическая модель</a:t>
            </a:r>
          </a:p>
          <a:p>
            <a:pPr marL="742950" lvl="1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Результат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Экспериментальное исследование микроструктуры отливок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000">
                <a:latin typeface="Palatino Linotype" pitchFamily="18" charset="0"/>
              </a:rPr>
              <a:t>Заключение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Экспериментальное исследование микроструктуры отливок</a:t>
            </a:r>
            <a:endParaRPr lang="ru-RU" sz="3600" dirty="0"/>
          </a:p>
        </p:txBody>
      </p:sp>
      <p:sp>
        <p:nvSpPr>
          <p:cNvPr id="35842" name="TextBox 4"/>
          <p:cNvSpPr txBox="1">
            <a:spLocks noChangeArrowheads="1"/>
          </p:cNvSpPr>
          <p:nvPr/>
        </p:nvSpPr>
        <p:spPr bwMode="auto">
          <a:xfrm>
            <a:off x="5256213" y="4005263"/>
            <a:ext cx="37893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latin typeface="Palatino Linotype" pitchFamily="18" charset="0"/>
              </a:rPr>
              <a:t>Материал, вытекший в щели оснастки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3" y="1555750"/>
            <a:ext cx="4572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7"/>
          <p:cNvSpPr txBox="1">
            <a:spLocks noChangeArrowheads="1"/>
          </p:cNvSpPr>
          <p:nvPr/>
        </p:nvSpPr>
        <p:spPr bwMode="auto">
          <a:xfrm>
            <a:off x="323850" y="5487988"/>
            <a:ext cx="48593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Изменение формы конического образца под воздействием центробежной силы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3488" y="1700213"/>
            <a:ext cx="4094162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Исходная микроструктура отливок</a:t>
            </a:r>
            <a:endParaRPr lang="ru-RU" sz="3600" dirty="0"/>
          </a:p>
        </p:txBody>
      </p:sp>
      <p:pic>
        <p:nvPicPr>
          <p:cNvPr id="3686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88" y="1412875"/>
            <a:ext cx="654050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188" y="3860800"/>
            <a:ext cx="7654925" cy="210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Микроструктура образца после воздействия центробежной силы</a:t>
            </a:r>
            <a:endParaRPr lang="ru-RU" sz="3600" dirty="0"/>
          </a:p>
        </p:txBody>
      </p:sp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65975" y="1492250"/>
            <a:ext cx="18591213" cy="1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932363" y="3933825"/>
            <a:ext cx="18908713" cy="198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9"/>
          <p:cNvSpPr txBox="1">
            <a:spLocks noChangeArrowheads="1"/>
          </p:cNvSpPr>
          <p:nvPr/>
        </p:nvSpPr>
        <p:spPr bwMode="auto">
          <a:xfrm>
            <a:off x="2916238" y="6240463"/>
            <a:ext cx="36004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Область в середине образца</a:t>
            </a:r>
          </a:p>
        </p:txBody>
      </p:sp>
      <p:sp>
        <p:nvSpPr>
          <p:cNvPr id="37893" name="TextBox 10"/>
          <p:cNvSpPr txBox="1">
            <a:spLocks noChangeArrowheads="1"/>
          </p:cNvSpPr>
          <p:nvPr/>
        </p:nvSpPr>
        <p:spPr bwMode="auto">
          <a:xfrm>
            <a:off x="2268538" y="3216275"/>
            <a:ext cx="560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Область с наибольшим содержанием частиц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3414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Микроструктура образца после воздействия центробежной силы</a:t>
            </a:r>
            <a:endParaRPr lang="ru-RU" sz="3600" dirty="0"/>
          </a:p>
        </p:txBody>
      </p:sp>
      <p:sp>
        <p:nvSpPr>
          <p:cNvPr id="38914" name="TextBox 4"/>
          <p:cNvSpPr txBox="1">
            <a:spLocks noChangeArrowheads="1"/>
          </p:cNvSpPr>
          <p:nvPr/>
        </p:nvSpPr>
        <p:spPr bwMode="auto">
          <a:xfrm>
            <a:off x="2600325" y="6381750"/>
            <a:ext cx="46386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Материал, вытекший в щели оснастки</a:t>
            </a:r>
          </a:p>
        </p:txBody>
      </p:sp>
      <p:pic>
        <p:nvPicPr>
          <p:cNvPr id="3891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075" y="1327150"/>
            <a:ext cx="92583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07013"/>
            <a:ext cx="92297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2627313" y="4765675"/>
            <a:ext cx="525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Область с наименьшим содержанием частиц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12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Результат расчетов объемного содержания порошка</a:t>
            </a:r>
            <a:endParaRPr lang="ru-RU" sz="3600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684213" y="1744663"/>
          <a:ext cx="8137525" cy="388778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569378"/>
                <a:gridCol w="1652146"/>
                <a:gridCol w="1915381"/>
              </a:tblGrid>
              <a:tr h="11964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Область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Количество частиц для анализа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>
                          <a:effectLst/>
                        </a:rPr>
                        <a:t>Процент частиц по площади анализа</a:t>
                      </a:r>
                      <a:endParaRPr lang="ru-RU" sz="18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</a:tr>
              <a:tr h="897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Область с наибольшим кажущимся количеством частиц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2555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20,78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</a:tr>
              <a:tr h="299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>
                          <a:effectLst/>
                        </a:rPr>
                        <a:t>Область в середине образца</a:t>
                      </a:r>
                      <a:endParaRPr lang="ru-RU" sz="18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1408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11,94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</a:tr>
              <a:tr h="897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Область с наименьшим кажущимся количеством частиц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1419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10,30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</a:tr>
              <a:tr h="5982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Вытекший в щели </a:t>
                      </a:r>
                      <a:r>
                        <a:rPr lang="ru-RU" sz="1800" kern="50" dirty="0" err="1">
                          <a:effectLst/>
                        </a:rPr>
                        <a:t>фидсток</a:t>
                      </a:r>
                      <a:r>
                        <a:rPr lang="ru-RU" sz="1800" kern="50" dirty="0">
                          <a:effectLst/>
                        </a:rPr>
                        <a:t> (грат)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>
                          <a:effectLst/>
                        </a:rPr>
                        <a:t>3114</a:t>
                      </a:r>
                      <a:endParaRPr lang="ru-RU" sz="1800" kern="5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kern="50" dirty="0">
                          <a:effectLst/>
                        </a:rPr>
                        <a:t>27,87</a:t>
                      </a:r>
                      <a:endParaRPr lang="ru-RU" sz="1800" kern="50" dirty="0">
                        <a:effectLst/>
                        <a:latin typeface="Times New Roman"/>
                        <a:ea typeface="Droid Sans Fallback"/>
                        <a:cs typeface="DejaVu Sans Light"/>
                      </a:endParaRPr>
                    </a:p>
                  </a:txBody>
                  <a:tcPr marL="6350" marR="635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Распределение частиц по диаметрам</a:t>
            </a:r>
            <a:endParaRPr lang="ru-RU" sz="3600" dirty="0"/>
          </a:p>
        </p:txBody>
      </p:sp>
      <p:pic>
        <p:nvPicPr>
          <p:cNvPr id="4096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5113" y="1250950"/>
            <a:ext cx="606742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3414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err="1" smtClean="0"/>
              <a:t>Микротвердость</a:t>
            </a:r>
            <a:r>
              <a:rPr lang="ru-RU" sz="3600" dirty="0" smtClean="0"/>
              <a:t> в направлении действия центробежной силы</a:t>
            </a:r>
            <a:endParaRPr lang="ru-RU" sz="3600" dirty="0"/>
          </a:p>
        </p:txBody>
      </p:sp>
      <p:pic>
        <p:nvPicPr>
          <p:cNvPr id="4198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3729038"/>
            <a:ext cx="4386263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1350" y="3860800"/>
            <a:ext cx="4689475" cy="263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Графический объект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0" y="1522413"/>
            <a:ext cx="662463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Заключение</a:t>
            </a:r>
            <a:endParaRPr lang="ru-RU" sz="3600" dirty="0"/>
          </a:p>
        </p:txBody>
      </p:sp>
      <p:sp>
        <p:nvSpPr>
          <p:cNvPr id="43010" name="TextBox 4"/>
          <p:cNvSpPr txBox="1">
            <a:spLocks noChangeArrowheads="1"/>
          </p:cNvSpPr>
          <p:nvPr/>
        </p:nvSpPr>
        <p:spPr bwMode="auto">
          <a:xfrm>
            <a:off x="395288" y="908050"/>
            <a:ext cx="8569325" cy="531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zh-CN"/>
              <a:t>В рамках данной квалификационной работы была разработана математическая модель, показывающая перераспределение частиц порошка а полимере, сконструирована оснастка, пригодная для работы с исследуемым материалом, определен режим нагрева материала образцов.</a:t>
            </a:r>
          </a:p>
          <a:p>
            <a:endParaRPr lang="ru-RU" altLang="zh-CN"/>
          </a:p>
          <a:p>
            <a:r>
              <a:rPr lang="ru-RU" altLang="zh-CN"/>
              <a:t>Были проведены эксперименты, результат которых показал, что воздействие центробежной силы на фидсток не уступает воздействию давления поршня, в определенном диапазоне частот вращения обеспечивает надежное заполнение формообразующей полости и приводит к перераспределению частиц в объеме формируемой отливки, что в дальнейшем может позволить увеличить плотность и прочность деталей, производимых </a:t>
            </a:r>
            <a:r>
              <a:rPr lang="en-US" altLang="zh-CN"/>
              <a:t>PIM</a:t>
            </a:r>
            <a:r>
              <a:rPr lang="ru-RU" altLang="zh-CN"/>
              <a:t>-методом. </a:t>
            </a:r>
          </a:p>
          <a:p>
            <a:endParaRPr lang="ru-RU" altLang="zh-CN"/>
          </a:p>
          <a:p>
            <a:r>
              <a:rPr lang="ru-RU" altLang="zh-CN"/>
              <a:t>Экспериментально было установлено отклонение закономерностей переноса частиц наполнителя от закона Стокса при воздействии на суспензию центробежной силы: в суспензии с предельно высоким объемным наполнением частицами, сформировавшими каркасную структуру, минимум твердости (следовательно, и минимум наполнения) наблюдается в области, наиболее удаленной от центра вращения, а максимум располагается ближе к центру вращения. Данный эффект требует более глубокого изучения.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2205038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ru-RU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Список использованных сокращений и наименований</a:t>
            </a:r>
          </a:p>
        </p:txBody>
      </p:sp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468313" y="2636838"/>
            <a:ext cx="8170862" cy="311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zh-CN"/>
              <a:t>КМ — композит, композиционный материал.</a:t>
            </a:r>
          </a:p>
          <a:p>
            <a:r>
              <a:rPr lang="ru-RU" altLang="zh-CN"/>
              <a:t>ФГМ — функционально-градиентный материал.</a:t>
            </a:r>
          </a:p>
          <a:p>
            <a:r>
              <a:rPr lang="ru-RU" altLang="zh-CN"/>
              <a:t>ГКМ — градиентный композиционный материал.</a:t>
            </a:r>
          </a:p>
          <a:p>
            <a:r>
              <a:rPr lang="ru-RU" altLang="zh-CN"/>
              <a:t>КОСП — критическое объемное содержание порошка.</a:t>
            </a:r>
          </a:p>
          <a:p>
            <a:r>
              <a:rPr lang="ru-RU" altLang="zh-CN"/>
              <a:t>ДСК — дифференциальная сканирующая калориметрия.</a:t>
            </a:r>
            <a:endParaRPr lang="en-US" altLang="zh-CN"/>
          </a:p>
          <a:p>
            <a:r>
              <a:rPr lang="en-US" altLang="zh-CN"/>
              <a:t>PIM</a:t>
            </a:r>
            <a:r>
              <a:rPr lang="ru-RU" altLang="zh-CN"/>
              <a:t> — </a:t>
            </a:r>
            <a:r>
              <a:rPr lang="en-US" altLang="zh-CN"/>
              <a:t>powder injection molding</a:t>
            </a:r>
            <a:r>
              <a:rPr lang="ru-RU" altLang="zh-CN"/>
              <a:t> (литье порошковых смесей).</a:t>
            </a:r>
          </a:p>
          <a:p>
            <a:r>
              <a:rPr lang="ru-RU" altLang="zh-CN"/>
              <a:t>Фидсток – смесь металлического спекаемого порошка и полимера, используемая в </a:t>
            </a:r>
            <a:r>
              <a:rPr lang="en-US" altLang="zh-CN"/>
              <a:t>PIM</a:t>
            </a:r>
            <a:r>
              <a:rPr lang="ru-RU" altLang="zh-CN"/>
              <a:t>-процессе.</a:t>
            </a:r>
          </a:p>
          <a:p>
            <a:r>
              <a:rPr lang="ru-RU" altLang="zh-CN"/>
              <a:t>«Зеленая» деталь – заготовка детали, получаемая после впрыска твердожидкой суспензии в пресс-форму инжекционной машины под высоким давлением.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765175"/>
          </a:xfrm>
        </p:spPr>
        <p:txBody>
          <a:bodyPr/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ru-RU" sz="4800" dirty="0" smtClean="0"/>
              <a:t>Цель работы</a:t>
            </a:r>
            <a:endParaRPr lang="ru-RU" sz="4800" dirty="0"/>
          </a:p>
        </p:txBody>
      </p:sp>
      <p:sp>
        <p:nvSpPr>
          <p:cNvPr id="8" name="Заголовок 5"/>
          <p:cNvSpPr txBox="1">
            <a:spLocks/>
          </p:cNvSpPr>
          <p:nvPr/>
        </p:nvSpPr>
        <p:spPr>
          <a:xfrm>
            <a:off x="0" y="2519363"/>
            <a:ext cx="8229600" cy="68738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ru-RU" sz="4800" dirty="0" smtClean="0"/>
              <a:t>Задачи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0" y="765175"/>
            <a:ext cx="903605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>
                <a:latin typeface="Palatino Linotype" pitchFamily="18" charset="0"/>
              </a:rPr>
              <a:t>Изучение влияния центробежных сил на текучесть высоконаполненных суспензий, используемых в </a:t>
            </a:r>
            <a:r>
              <a:rPr lang="en-US">
                <a:latin typeface="Palatino Linotype" pitchFamily="18" charset="0"/>
              </a:rPr>
              <a:t>PIM</a:t>
            </a:r>
            <a:r>
              <a:rPr lang="ru-RU">
                <a:latin typeface="Palatino Linotype" pitchFamily="18" charset="0"/>
              </a:rPr>
              <a:t> – технологиях, изучение возможности и закономерностей перераспределения стальных и более тяжелых частиц в расплаве полимера с достаточно прочной каркасной структурой наполнителя, а также определение физико-механических свойств материала до и после данного воздействия.</a:t>
            </a:r>
          </a:p>
        </p:txBody>
      </p:sp>
      <p:sp>
        <p:nvSpPr>
          <p:cNvPr id="20484" name="TextBox 9"/>
          <p:cNvSpPr txBox="1">
            <a:spLocks noChangeArrowheads="1"/>
          </p:cNvSpPr>
          <p:nvPr/>
        </p:nvSpPr>
        <p:spPr bwMode="auto">
          <a:xfrm>
            <a:off x="0" y="3163888"/>
            <a:ext cx="91440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 typeface="Century Gothic" pitchFamily="34" charset="0"/>
              <a:buAutoNum type="arabicPeriod"/>
            </a:pPr>
            <a:r>
              <a:rPr lang="ru-RU">
                <a:latin typeface="Palatino Linotype" pitchFamily="18" charset="0"/>
              </a:rPr>
              <a:t>Конструирование и изготовление технологической оснастки, пригодной для работы с материалом «зеленой» детали, подготовка центробежной машины к работе.</a:t>
            </a:r>
          </a:p>
          <a:p>
            <a:pPr marL="342900" indent="-342900" algn="just">
              <a:buFont typeface="Century Gothic" pitchFamily="34" charset="0"/>
              <a:buAutoNum type="arabicPeriod"/>
            </a:pPr>
            <a:r>
              <a:rPr lang="ru-RU">
                <a:latin typeface="Palatino Linotype" pitchFamily="18" charset="0"/>
              </a:rPr>
              <a:t>Определение режимов совместного нагрева и охлаждения оснастки и  фидстока </a:t>
            </a:r>
            <a:r>
              <a:rPr lang="en-US">
                <a:latin typeface="Palatino Linotype" pitchFamily="18" charset="0"/>
              </a:rPr>
              <a:t>Catamold FN</a:t>
            </a:r>
            <a:r>
              <a:rPr lang="ru-RU">
                <a:latin typeface="Palatino Linotype" pitchFamily="18" charset="0"/>
              </a:rPr>
              <a:t>08 (легкоплавкий полимер, наполненный стальным порошком), обеспечивающих требуемую длительность его нахождения в суспензированном твердожидком состоянии.</a:t>
            </a:r>
          </a:p>
          <a:p>
            <a:pPr marL="342900" indent="-342900" algn="just">
              <a:buFont typeface="Century Gothic" pitchFamily="34" charset="0"/>
              <a:buAutoNum type="arabicPeriod"/>
            </a:pPr>
            <a:r>
              <a:rPr lang="ru-RU">
                <a:latin typeface="Palatino Linotype" pitchFamily="18" charset="0"/>
              </a:rPr>
              <a:t>Проведение предварительного эксперимента и выбор режима работы центробежной машины для определения закономерностей переноса и перераспределения стальных частиц в расплаве полимера.</a:t>
            </a:r>
          </a:p>
          <a:p>
            <a:pPr marL="342900" indent="-342900" algn="just">
              <a:buFont typeface="Century Gothic" pitchFamily="34" charset="0"/>
              <a:buAutoNum type="arabicPeriod"/>
            </a:pPr>
            <a:r>
              <a:rPr lang="ru-RU">
                <a:latin typeface="Palatino Linotype" pitchFamily="18" charset="0"/>
              </a:rPr>
              <a:t>Обоснование выбора математической модели, описывающей влияние центробежных сил на распределение частиц.</a:t>
            </a:r>
          </a:p>
          <a:p>
            <a:pPr marL="342900" indent="-342900" algn="just">
              <a:buFont typeface="Century Gothic" pitchFamily="34" charset="0"/>
              <a:buAutoNum type="arabicPeriod"/>
            </a:pPr>
            <a:r>
              <a:rPr lang="ru-RU">
                <a:latin typeface="Palatino Linotype" pitchFamily="18" charset="0"/>
              </a:rPr>
              <a:t>Анализ результатов моделирования и экспериментальные данные.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Общие сведения о центробежном литье</a:t>
            </a:r>
            <a:endParaRPr lang="ru-RU" sz="3600" dirty="0"/>
          </a:p>
        </p:txBody>
      </p:sp>
      <p:pic>
        <p:nvPicPr>
          <p:cNvPr id="184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81038"/>
            <a:ext cx="778192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464" name="Object 32"/>
          <p:cNvGraphicFramePr>
            <a:graphicFrameLocks noChangeAspect="1"/>
          </p:cNvGraphicFramePr>
          <p:nvPr/>
        </p:nvGraphicFramePr>
        <p:xfrm>
          <a:off x="6789738" y="2060575"/>
          <a:ext cx="2336800" cy="865188"/>
        </p:xfrm>
        <a:graphic>
          <a:graphicData uri="http://schemas.openxmlformats.org/presentationml/2006/ole">
            <p:oleObj spid="_x0000_s18464" name="Формула" r:id="rId4" imgW="1205977" imgH="444307" progId="Equation.3">
              <p:embed/>
            </p:oleObj>
          </a:graphicData>
        </a:graphic>
      </p:graphicFrame>
      <p:graphicFrame>
        <p:nvGraphicFramePr>
          <p:cNvPr id="18465" name="Object 33"/>
          <p:cNvGraphicFramePr>
            <a:graphicFrameLocks noChangeAspect="1"/>
          </p:cNvGraphicFramePr>
          <p:nvPr/>
        </p:nvGraphicFramePr>
        <p:xfrm>
          <a:off x="7235825" y="4149725"/>
          <a:ext cx="1255713" cy="720725"/>
        </p:xfrm>
        <a:graphic>
          <a:graphicData uri="http://schemas.openxmlformats.org/presentationml/2006/ole">
            <p:oleObj spid="_x0000_s18465" name="Формула" r:id="rId5" imgW="655920" imgH="380520" progId="Equation.3">
              <p:embed/>
            </p:oleObj>
          </a:graphicData>
        </a:graphic>
      </p:graphicFrame>
      <p:cxnSp>
        <p:nvCxnSpPr>
          <p:cNvPr id="18468" name="Прямая со стрелкой 3"/>
          <p:cNvCxnSpPr>
            <a:cxnSpLocks noChangeShapeType="1"/>
          </p:cNvCxnSpPr>
          <p:nvPr/>
        </p:nvCxnSpPr>
        <p:spPr bwMode="auto">
          <a:xfrm>
            <a:off x="3060700" y="2870200"/>
            <a:ext cx="2016125" cy="1782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469" name="Прямая со стрелкой 7"/>
          <p:cNvCxnSpPr>
            <a:cxnSpLocks noChangeShapeType="1"/>
          </p:cNvCxnSpPr>
          <p:nvPr/>
        </p:nvCxnSpPr>
        <p:spPr bwMode="auto">
          <a:xfrm flipH="1" flipV="1">
            <a:off x="5435600" y="2636838"/>
            <a:ext cx="288925" cy="16557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8470" name="TextBox 4"/>
          <p:cNvSpPr txBox="1">
            <a:spLocks noChangeArrowheads="1"/>
          </p:cNvSpPr>
          <p:nvPr/>
        </p:nvSpPr>
        <p:spPr bwMode="auto">
          <a:xfrm>
            <a:off x="395288" y="5300663"/>
            <a:ext cx="36004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latin typeface="Palatino Linotype" pitchFamily="18" charset="0"/>
              </a:rPr>
              <a:t>Схема центробежного литья</a:t>
            </a:r>
          </a:p>
        </p:txBody>
      </p:sp>
      <p:sp>
        <p:nvSpPr>
          <p:cNvPr id="18471" name="TextBox 9"/>
          <p:cNvSpPr txBox="1">
            <a:spLocks noChangeArrowheads="1"/>
          </p:cNvSpPr>
          <p:nvPr/>
        </p:nvSpPr>
        <p:spPr bwMode="auto">
          <a:xfrm>
            <a:off x="4500563" y="6148388"/>
            <a:ext cx="49672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Основные силы, действующие на элемент объема жидкого металла</a:t>
            </a:r>
          </a:p>
        </p:txBody>
      </p:sp>
      <p:sp>
        <p:nvSpPr>
          <p:cNvPr id="18472" name="TextBox 10"/>
          <p:cNvSpPr txBox="1">
            <a:spLocks noChangeArrowheads="1"/>
          </p:cNvSpPr>
          <p:nvPr/>
        </p:nvSpPr>
        <p:spPr bwMode="auto">
          <a:xfrm>
            <a:off x="6659563" y="681038"/>
            <a:ext cx="23764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Силы, действующие на частицу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8431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Физическое обоснование движения частиц</a:t>
            </a:r>
            <a:endParaRPr lang="ru-RU" sz="3600" dirty="0"/>
          </a:p>
        </p:txBody>
      </p:sp>
      <p:sp>
        <p:nvSpPr>
          <p:cNvPr id="1649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164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1649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graphicFrame>
        <p:nvGraphicFramePr>
          <p:cNvPr id="16485" name="Object 101"/>
          <p:cNvGraphicFramePr>
            <a:graphicFrameLocks noChangeAspect="1"/>
          </p:cNvGraphicFramePr>
          <p:nvPr/>
        </p:nvGraphicFramePr>
        <p:xfrm>
          <a:off x="4984750" y="5508625"/>
          <a:ext cx="3235325" cy="504825"/>
        </p:xfrm>
        <a:graphic>
          <a:graphicData uri="http://schemas.openxmlformats.org/presentationml/2006/ole">
            <p:oleObj spid="_x0000_s16485" name="Формула" r:id="rId3" imgW="1650960" imgH="253800" progId="Equation.3">
              <p:embed/>
            </p:oleObj>
          </a:graphicData>
        </a:graphic>
      </p:graphicFrame>
      <p:graphicFrame>
        <p:nvGraphicFramePr>
          <p:cNvPr id="16486" name="Object 102"/>
          <p:cNvGraphicFramePr>
            <a:graphicFrameLocks noChangeAspect="1"/>
          </p:cNvGraphicFramePr>
          <p:nvPr/>
        </p:nvGraphicFramePr>
        <p:xfrm>
          <a:off x="935038" y="2781300"/>
          <a:ext cx="2336800" cy="865188"/>
        </p:xfrm>
        <a:graphic>
          <a:graphicData uri="http://schemas.openxmlformats.org/presentationml/2006/ole">
            <p:oleObj spid="_x0000_s16486" name="Формула" r:id="rId4" imgW="1205977" imgH="444307" progId="Equation.3">
              <p:embed/>
            </p:oleObj>
          </a:graphicData>
        </a:graphic>
      </p:graphicFrame>
      <p:graphicFrame>
        <p:nvGraphicFramePr>
          <p:cNvPr id="16487" name="Object 103"/>
          <p:cNvGraphicFramePr>
            <a:graphicFrameLocks noChangeAspect="1"/>
          </p:cNvGraphicFramePr>
          <p:nvPr/>
        </p:nvGraphicFramePr>
        <p:xfrm>
          <a:off x="323850" y="2058988"/>
          <a:ext cx="2379663" cy="719137"/>
        </p:xfrm>
        <a:graphic>
          <a:graphicData uri="http://schemas.openxmlformats.org/presentationml/2006/ole">
            <p:oleObj spid="_x0000_s16487" name="Формула" r:id="rId5" imgW="1295400" imgH="393700" progId="Equation.3">
              <p:embed/>
            </p:oleObj>
          </a:graphicData>
        </a:graphic>
      </p:graphicFrame>
      <p:graphicFrame>
        <p:nvGraphicFramePr>
          <p:cNvPr id="16488" name="Object 104"/>
          <p:cNvGraphicFramePr>
            <a:graphicFrameLocks noChangeAspect="1"/>
          </p:cNvGraphicFramePr>
          <p:nvPr/>
        </p:nvGraphicFramePr>
        <p:xfrm>
          <a:off x="323850" y="4383088"/>
          <a:ext cx="2376488" cy="941387"/>
        </p:xfrm>
        <a:graphic>
          <a:graphicData uri="http://schemas.openxmlformats.org/presentationml/2006/ole">
            <p:oleObj spid="_x0000_s16488" name="Формула" r:id="rId6" imgW="1168400" imgH="457200" progId="Equation.3">
              <p:embed/>
            </p:oleObj>
          </a:graphicData>
        </a:graphic>
      </p:graphicFrame>
      <p:graphicFrame>
        <p:nvGraphicFramePr>
          <p:cNvPr id="16489" name="Object 105"/>
          <p:cNvGraphicFramePr>
            <a:graphicFrameLocks noChangeAspect="1"/>
          </p:cNvGraphicFramePr>
          <p:nvPr/>
        </p:nvGraphicFramePr>
        <p:xfrm>
          <a:off x="889000" y="5365750"/>
          <a:ext cx="1030288" cy="792163"/>
        </p:xfrm>
        <a:graphic>
          <a:graphicData uri="http://schemas.openxmlformats.org/presentationml/2006/ole">
            <p:oleObj spid="_x0000_s16489" name="Формула" r:id="rId7" imgW="583947" imgH="444307" progId="Equation.3">
              <p:embed/>
            </p:oleObj>
          </a:graphicData>
        </a:graphic>
      </p:graphicFrame>
      <p:sp>
        <p:nvSpPr>
          <p:cNvPr id="16494" name="TextBox 6"/>
          <p:cNvSpPr txBox="1">
            <a:spLocks noChangeArrowheads="1"/>
          </p:cNvSpPr>
          <p:nvPr/>
        </p:nvSpPr>
        <p:spPr bwMode="auto">
          <a:xfrm>
            <a:off x="179388" y="1412875"/>
            <a:ext cx="87137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Для частицы, свободно плавающей в расплаве матричного материала, можем записать второй закон Ньютона: </a:t>
            </a:r>
          </a:p>
        </p:txBody>
      </p:sp>
      <p:sp>
        <p:nvSpPr>
          <p:cNvPr id="16495" name="TextBox 7"/>
          <p:cNvSpPr txBox="1">
            <a:spLocks noChangeArrowheads="1"/>
          </p:cNvSpPr>
          <p:nvPr/>
        </p:nvSpPr>
        <p:spPr bwMode="auto">
          <a:xfrm>
            <a:off x="250825" y="2997200"/>
            <a:ext cx="165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где</a:t>
            </a:r>
          </a:p>
        </p:txBody>
      </p:sp>
      <p:sp>
        <p:nvSpPr>
          <p:cNvPr id="16496" name="TextBox 9"/>
          <p:cNvSpPr txBox="1">
            <a:spLocks noChangeArrowheads="1"/>
          </p:cNvSpPr>
          <p:nvPr/>
        </p:nvSpPr>
        <p:spPr bwMode="auto">
          <a:xfrm>
            <a:off x="2627313" y="2276475"/>
            <a:ext cx="433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,</a:t>
            </a:r>
          </a:p>
        </p:txBody>
      </p:sp>
      <p:sp>
        <p:nvSpPr>
          <p:cNvPr id="16497" name="TextBox 10"/>
          <p:cNvSpPr txBox="1">
            <a:spLocks noChangeArrowheads="1"/>
          </p:cNvSpPr>
          <p:nvPr/>
        </p:nvSpPr>
        <p:spPr bwMode="auto">
          <a:xfrm>
            <a:off x="3348038" y="2997200"/>
            <a:ext cx="5400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- центробежная сила, </a:t>
            </a:r>
            <a:r>
              <a:rPr lang="en-US"/>
              <a:t>F</a:t>
            </a:r>
            <a:r>
              <a:rPr lang="en-US" sz="1200"/>
              <a:t>v</a:t>
            </a:r>
            <a:r>
              <a:rPr lang="en-US"/>
              <a:t>  - </a:t>
            </a:r>
            <a:r>
              <a:rPr lang="ru-RU"/>
              <a:t>сила сопротивления,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313" y="3644900"/>
            <a:ext cx="8534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F</a:t>
            </a:r>
            <a:r>
              <a:rPr lang="en-US" sz="1050" dirty="0"/>
              <a:t>B</a:t>
            </a:r>
            <a:r>
              <a:rPr lang="ru-RU" dirty="0"/>
              <a:t> – подъемная сила (Архимеда).</a:t>
            </a:r>
          </a:p>
        </p:txBody>
      </p:sp>
      <p:sp>
        <p:nvSpPr>
          <p:cNvPr id="16499" name="TextBox 12"/>
          <p:cNvSpPr txBox="1">
            <a:spLocks noChangeArrowheads="1"/>
          </p:cNvSpPr>
          <p:nvPr/>
        </p:nvSpPr>
        <p:spPr bwMode="auto">
          <a:xfrm>
            <a:off x="179388" y="4005263"/>
            <a:ext cx="85693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Согласно закону Стокса скорость частицы равна :</a:t>
            </a:r>
          </a:p>
        </p:txBody>
      </p:sp>
      <p:sp>
        <p:nvSpPr>
          <p:cNvPr id="16500" name="TextBox 13"/>
          <p:cNvSpPr txBox="1">
            <a:spLocks noChangeArrowheads="1"/>
          </p:cNvSpPr>
          <p:nvPr/>
        </p:nvSpPr>
        <p:spPr bwMode="auto">
          <a:xfrm>
            <a:off x="2824163" y="4527550"/>
            <a:ext cx="7921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,</a:t>
            </a:r>
          </a:p>
        </p:txBody>
      </p:sp>
      <p:sp>
        <p:nvSpPr>
          <p:cNvPr id="16501" name="TextBox 14"/>
          <p:cNvSpPr txBox="1">
            <a:spLocks noChangeArrowheads="1"/>
          </p:cNvSpPr>
          <p:nvPr/>
        </p:nvSpPr>
        <p:spPr bwMode="auto">
          <a:xfrm>
            <a:off x="304800" y="5576888"/>
            <a:ext cx="935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где</a:t>
            </a:r>
          </a:p>
        </p:txBody>
      </p:sp>
      <p:sp>
        <p:nvSpPr>
          <p:cNvPr id="16502" name="TextBox 15"/>
          <p:cNvSpPr txBox="1">
            <a:spLocks noChangeArrowheads="1"/>
          </p:cNvSpPr>
          <p:nvPr/>
        </p:nvSpPr>
        <p:spPr bwMode="auto">
          <a:xfrm>
            <a:off x="2105025" y="5576888"/>
            <a:ext cx="3384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- гравитационное число,</a:t>
            </a:r>
          </a:p>
        </p:txBody>
      </p:sp>
      <p:sp>
        <p:nvSpPr>
          <p:cNvPr id="16503" name="TextBox 16"/>
          <p:cNvSpPr txBox="1">
            <a:spLocks noChangeArrowheads="1"/>
          </p:cNvSpPr>
          <p:nvPr/>
        </p:nvSpPr>
        <p:spPr bwMode="auto">
          <a:xfrm>
            <a:off x="8316913" y="5589588"/>
            <a:ext cx="5032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-</a:t>
            </a:r>
          </a:p>
        </p:txBody>
      </p:sp>
      <p:sp>
        <p:nvSpPr>
          <p:cNvPr id="16504" name="TextBox 17"/>
          <p:cNvSpPr txBox="1">
            <a:spLocks noChangeArrowheads="1"/>
          </p:cNvSpPr>
          <p:nvPr/>
        </p:nvSpPr>
        <p:spPr bwMode="auto">
          <a:xfrm>
            <a:off x="323850" y="6354763"/>
            <a:ext cx="5327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/>
              <a:t>кажущаяся вязкость.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-107950" y="0"/>
            <a:ext cx="9359900" cy="206057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32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Центробежное литье суспензий и центробежная пропитка как методы создания материалов с градиентной структурой 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>
              <a:latin typeface="Palatino Linotype" pitchFamily="18" charset="0"/>
            </a:endParaRP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2060575"/>
            <a:ext cx="2733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Рисунок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4027488"/>
            <a:ext cx="3314700" cy="283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6825" y="2041525"/>
            <a:ext cx="38671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32363" y="4027488"/>
            <a:ext cx="3492500" cy="27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dirty="0" smtClean="0"/>
              <a:t>Схема </a:t>
            </a:r>
            <a:r>
              <a:rPr lang="en-US" sz="3600" dirty="0" smtClean="0"/>
              <a:t>PIM</a:t>
            </a:r>
            <a:r>
              <a:rPr lang="ru-RU" sz="3600" dirty="0" smtClean="0"/>
              <a:t>-процесса</a:t>
            </a:r>
            <a:endParaRPr lang="ru-RU" sz="3600" dirty="0"/>
          </a:p>
        </p:txBody>
      </p:sp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1196975"/>
            <a:ext cx="5832475" cy="531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u-RU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Модель течения</a:t>
            </a:r>
          </a:p>
        </p:txBody>
      </p:sp>
      <p:pic>
        <p:nvPicPr>
          <p:cNvPr id="45060" name="Графический объект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1773238"/>
            <a:ext cx="7416800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911</TotalTime>
  <Words>945</Words>
  <Application>Microsoft Office PowerPoint</Application>
  <PresentationFormat>On-screen Show (4:3)</PresentationFormat>
  <Paragraphs>162</Paragraphs>
  <Slides>27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Шаблон оформления</vt:lpstr>
      </vt:variant>
      <vt:variant>
        <vt:i4>2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27</vt:i4>
      </vt:variant>
    </vt:vector>
  </HeadingPairs>
  <TitlesOfParts>
    <vt:vector size="41" baseType="lpstr">
      <vt:lpstr>Arial</vt:lpstr>
      <vt:lpstr>Palatino Linotype</vt:lpstr>
      <vt:lpstr>Century Gothic</vt:lpstr>
      <vt:lpstr>Courier New</vt:lpstr>
      <vt:lpstr>Calibri</vt:lpstr>
      <vt:lpstr>宋体</vt:lpstr>
      <vt:lpstr>Times New Roman</vt:lpstr>
      <vt:lpstr>Droid Sans Fallback</vt:lpstr>
      <vt:lpstr>DejaVu Sans Light</vt:lpstr>
      <vt:lpstr>Исполнительная</vt:lpstr>
      <vt:lpstr>Исполнительная</vt:lpstr>
      <vt:lpstr>Формула</vt:lpstr>
      <vt:lpstr>Точечный рисунок</vt:lpstr>
      <vt:lpstr>MathType 5.0 Equation</vt:lpstr>
      <vt:lpstr>Расчетно-экспериментальное изучение воздействия центробежных сил на распределение частиц в суспензиях</vt:lpstr>
      <vt:lpstr>План презентации</vt:lpstr>
      <vt:lpstr>Список использованных сокращений и наименований</vt:lpstr>
      <vt:lpstr>Цель работы</vt:lpstr>
      <vt:lpstr>Общие сведения о центробежном литье</vt:lpstr>
      <vt:lpstr>Физическое обоснование движения частиц</vt:lpstr>
      <vt:lpstr>Центробежное литье суспензий и центробежная пропитка как методы создания материалов с градиентной структурой </vt:lpstr>
      <vt:lpstr>Схема PIM-процесса</vt:lpstr>
      <vt:lpstr>Модель течения</vt:lpstr>
      <vt:lpstr>Литье под давлением полимеров, наполненных спекаемыми порошками</vt:lpstr>
      <vt:lpstr>Схема и условия эксперимента</vt:lpstr>
      <vt:lpstr>Оборудование и оснастка</vt:lpstr>
      <vt:lpstr>Определение теплофизических характеристик материала</vt:lpstr>
      <vt:lpstr>Определение режима нагрева суспензируемых заготовок</vt:lpstr>
      <vt:lpstr>Результаты эксперимента</vt:lpstr>
      <vt:lpstr>Результаты эксперимента</vt:lpstr>
      <vt:lpstr>Предположения и допущения</vt:lpstr>
      <vt:lpstr>Математическая модель</vt:lpstr>
      <vt:lpstr>Слайд 19</vt:lpstr>
      <vt:lpstr>Экспериментальное исследование микроструктуры отливок</vt:lpstr>
      <vt:lpstr>Исходная микроструктура отливок</vt:lpstr>
      <vt:lpstr>Микроструктура образца после воздействия центробежной силы</vt:lpstr>
      <vt:lpstr>Микроструктура образца после воздействия центробежной силы</vt:lpstr>
      <vt:lpstr>Результат расчетов объемного содержания порошка</vt:lpstr>
      <vt:lpstr>Распределение частиц по диаметрам</vt:lpstr>
      <vt:lpstr>Микротвердость в направлении действия центробежной силы</vt:lpstr>
      <vt:lpstr>Заключение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</dc:creator>
  <cp:lastModifiedBy>Семенов Борис Иванович</cp:lastModifiedBy>
  <cp:revision>49</cp:revision>
  <dcterms:created xsi:type="dcterms:W3CDTF">2012-06-15T11:06:08Z</dcterms:created>
  <dcterms:modified xsi:type="dcterms:W3CDTF">2012-06-21T13:06:43Z</dcterms:modified>
</cp:coreProperties>
</file>